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d4081626f1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d4081626f1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4081626f1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d4081626f1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d4081626f1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d4081626f1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d4081626f1_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d4081626f1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4081626f1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d4081626f1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3fd292321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d3fd29232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d3fd29232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d3fd29232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d34889b2d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d34889b2d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34889b2d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d34889b2d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d3f88f5e7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d3f88f5e7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d3fd29232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d3fd29232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d3fd29232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d3fd29232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4081626f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d4081626f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d4081626f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d4081626f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d4081626f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d4081626f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sz="5200"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sz="5200"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sz="5200"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sz="5200"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sz="5200"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sz="5200"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sz="5200"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sz="5200"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sz="5200"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Comic Sans MS"/>
              <a:buChar char="●"/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○"/>
              <a:defRPr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■"/>
              <a:defRPr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●"/>
              <a:defRPr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○"/>
              <a:defRPr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■"/>
              <a:defRPr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●"/>
              <a:defRPr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○"/>
              <a:defRPr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■"/>
              <a:defRPr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mic Sans MS"/>
              <a:buChar char="●"/>
              <a:defRPr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ic Sans MS"/>
              <a:buChar char="○"/>
              <a:defRPr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ic Sans MS"/>
              <a:buChar char="■"/>
              <a:defRPr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ic Sans MS"/>
              <a:buChar char="●"/>
              <a:defRPr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ic Sans MS"/>
              <a:buChar char="○"/>
              <a:defRPr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ic Sans MS"/>
              <a:buChar char="■"/>
              <a:defRPr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ic Sans MS"/>
              <a:buChar char="●"/>
              <a:defRPr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ic Sans MS"/>
              <a:buChar char="○"/>
              <a:defRPr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ic Sans MS"/>
              <a:buChar char="■"/>
              <a:defRPr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en.wikipedia.org/wiki/Easter_egg_(media)" TargetMode="External"/><Relationship Id="rId4" Type="http://schemas.openxmlformats.org/officeDocument/2006/relationships/hyperlink" Target="https://techbuzzonline.com/programming-easter-eggs-history-implementation-guide/" TargetMode="External"/><Relationship Id="rId5" Type="http://schemas.openxmlformats.org/officeDocument/2006/relationships/hyperlink" Target="https://managershaven.com/2025/04/18/easter-eggs-in-code-fun-festivity-and-a-few-serious-bugs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zeldadungeon.net/wiki/Chris_Houlihan%27s_Room" TargetMode="External"/><Relationship Id="rId4" Type="http://schemas.openxmlformats.org/officeDocument/2006/relationships/hyperlink" Target="https://eeggs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Easter Eggs in Coding !!!1!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Char char="-"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By Raiyaan Tareen</a:t>
            </a:r>
            <a:r>
              <a:rPr lang="en"/>
              <a:t> (</a:t>
            </a:r>
            <a:r>
              <a:rPr lang="en">
                <a:solidFill>
                  <a:srgbClr val="6AA84F"/>
                </a:solidFill>
              </a:rPr>
              <a:t>LUG</a:t>
            </a:r>
            <a:r>
              <a:rPr lang="en"/>
              <a:t> 4/1/2026)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266599" y="925876"/>
            <a:ext cx="5266601" cy="296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3C78D8"/>
                </a:solidFill>
              </a:rPr>
              <a:t>Examples of Easter Eggs in Hardware/Firmware</a:t>
            </a:r>
            <a:endParaRPr/>
          </a:p>
        </p:txBody>
      </p:sp>
      <p:sp>
        <p:nvSpPr>
          <p:cNvPr id="127" name="Google Shape;127;p22"/>
          <p:cNvSpPr txBox="1"/>
          <p:nvPr>
            <p:ph idx="1" type="body"/>
          </p:nvPr>
        </p:nvSpPr>
        <p:spPr>
          <a:xfrm>
            <a:off x="311700" y="1152475"/>
            <a:ext cx="8520600" cy="7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Silicon (Chip)</a:t>
            </a:r>
            <a:r>
              <a:rPr lang="en" sz="2500"/>
              <a:t> </a:t>
            </a:r>
            <a:r>
              <a:rPr lang="en" sz="2500"/>
              <a:t>Art (Russian CVAX, Waldo)</a:t>
            </a:r>
            <a:endParaRPr sz="2500"/>
          </a:p>
        </p:txBody>
      </p:sp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311700" y="1861075"/>
            <a:ext cx="8520600" cy="7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PCB Silkscreen Secrets (Vias arrangements)</a:t>
            </a:r>
            <a:endParaRPr sz="2500"/>
          </a:p>
        </p:txBody>
      </p:sp>
      <p:sp>
        <p:nvSpPr>
          <p:cNvPr id="129" name="Google Shape;129;p22"/>
          <p:cNvSpPr txBox="1"/>
          <p:nvPr>
            <p:ph idx="1" type="body"/>
          </p:nvPr>
        </p:nvSpPr>
        <p:spPr>
          <a:xfrm>
            <a:off x="311700" y="2569675"/>
            <a:ext cx="8520600" cy="7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Oscilloscope Games in Firmware</a:t>
            </a:r>
            <a:endParaRPr sz="2500"/>
          </a:p>
        </p:txBody>
      </p:sp>
      <p:sp>
        <p:nvSpPr>
          <p:cNvPr id="130" name="Google Shape;130;p22"/>
          <p:cNvSpPr txBox="1"/>
          <p:nvPr>
            <p:ph idx="1" type="body"/>
          </p:nvPr>
        </p:nvSpPr>
        <p:spPr>
          <a:xfrm>
            <a:off x="311700" y="3278275"/>
            <a:ext cx="8520600" cy="7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Macintosh SE Team Photo</a:t>
            </a:r>
            <a:endParaRPr sz="2500"/>
          </a:p>
        </p:txBody>
      </p:sp>
      <p:sp>
        <p:nvSpPr>
          <p:cNvPr id="131" name="Google Shape;131;p22"/>
          <p:cNvSpPr txBox="1"/>
          <p:nvPr>
            <p:ph idx="1" type="body"/>
          </p:nvPr>
        </p:nvSpPr>
        <p:spPr>
          <a:xfrm>
            <a:off x="311700" y="3986875"/>
            <a:ext cx="8520600" cy="7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Silicon Graphics O2 Flight Sim</a:t>
            </a:r>
            <a:endParaRPr sz="25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Text placed on the solder mask of a PCB</a:t>
            </a:r>
            <a:endParaRPr/>
          </a:p>
        </p:txBody>
      </p:sp>
      <p:pic>
        <p:nvPicPr>
          <p:cNvPr id="137" name="Google Shape;13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1513" y="1088250"/>
            <a:ext cx="3820975" cy="382097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Hidden silkscreen text</a:t>
            </a:r>
            <a:endParaRPr/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9275" y="1088250"/>
            <a:ext cx="4625451" cy="3877575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4" name="Google Shape;144;p24"/>
          <p:cNvSpPr/>
          <p:nvPr/>
        </p:nvSpPr>
        <p:spPr>
          <a:xfrm>
            <a:off x="4027475" y="3102475"/>
            <a:ext cx="273000" cy="191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HP Tetris </a:t>
            </a:r>
            <a:r>
              <a:rPr lang="en"/>
              <a:t>Oscilloscope</a:t>
            </a:r>
            <a:r>
              <a:rPr lang="en"/>
              <a:t> Game</a:t>
            </a:r>
            <a:endParaRPr/>
          </a:p>
        </p:txBody>
      </p:sp>
      <p:pic>
        <p:nvPicPr>
          <p:cNvPr id="150" name="Google Shape;15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8588" y="1112400"/>
            <a:ext cx="4366829" cy="382097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000">
                <a:solidFill>
                  <a:srgbClr val="674EA7"/>
                </a:solidFill>
              </a:rPr>
              <a:t>How to Make Your Own Easter Eggs</a:t>
            </a:r>
            <a:endParaRPr/>
          </a:p>
        </p:txBody>
      </p:sp>
      <p:sp>
        <p:nvSpPr>
          <p:cNvPr id="156" name="Google Shape;156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Two rules:</a:t>
            </a:r>
            <a:endParaRPr sz="2500"/>
          </a:p>
          <a:p>
            <a:pPr indent="-387350" lvl="1" marL="9144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DO NOT Compromise your system for the bit</a:t>
            </a:r>
            <a:endParaRPr sz="2500"/>
          </a:p>
          <a:p>
            <a:pPr indent="-387350" lvl="1" marL="9144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Have fun!</a:t>
            </a:r>
            <a:endParaRPr sz="25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!Sources!1!!</a:t>
            </a:r>
            <a:endParaRPr/>
          </a:p>
        </p:txBody>
      </p:sp>
      <p:sp>
        <p:nvSpPr>
          <p:cNvPr id="162" name="Google Shape;162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[1] Wikipedia Contributors, “Easter egg (media),” Wikipedia, Oct. 19, 2019. </a:t>
            </a:r>
            <a:r>
              <a:rPr lang="en" sz="15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https://en.wikipedia.org/wiki/Easter_egg_(media)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[2]TechBuzzOnline Contributors, “Exploring Programming Easter Eggs: A Complete History and Implementation Guide,” </a:t>
            </a:r>
            <a:r>
              <a:rPr i="1" lang="en" sz="1500"/>
              <a:t>techbuzzonline</a:t>
            </a:r>
            <a:r>
              <a:rPr lang="en" sz="1500"/>
              <a:t>, Apr. 03, 2025. </a:t>
            </a:r>
            <a:r>
              <a:rPr lang="en" sz="1500">
                <a:solidFill>
                  <a:schemeClr val="accent5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https://techbuzzonline.com/programming-easter-eggs-history-implementation-guide/</a:t>
            </a:r>
            <a:r>
              <a:rPr lang="en" sz="1500">
                <a:solidFill>
                  <a:schemeClr val="accent5"/>
                </a:solidFill>
              </a:rPr>
              <a:t> </a:t>
            </a:r>
            <a:endParaRPr sz="15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[3] “Easter Eggs in Code: Fun, Festivity, and a Few Serious Bugs,” </a:t>
            </a:r>
            <a:r>
              <a:rPr i="1" lang="en" sz="1500"/>
              <a:t>Home</a:t>
            </a:r>
            <a:r>
              <a:rPr lang="en" sz="1500"/>
              <a:t>, Apr. 18, 2025. </a:t>
            </a:r>
            <a:r>
              <a:rPr lang="en" sz="1500" u="sng">
                <a:solidFill>
                  <a:schemeClr val="hlink"/>
                </a:solidFill>
                <a:hlinkClick r:id="rId5"/>
              </a:rPr>
              <a:t>https://managershaven.com/2025/04/18/easter-eggs-in-code-fun-festivity-and-a-few-serious-bugs/</a:t>
            </a:r>
            <a:r>
              <a:rPr lang="en" sz="1500"/>
              <a:t> 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‌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‌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/>
              <a:t>‌</a:t>
            </a:r>
            <a:endParaRPr sz="15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!Sources!1!! (Cont.)</a:t>
            </a:r>
            <a:endParaRPr/>
          </a:p>
        </p:txBody>
      </p:sp>
      <p:sp>
        <p:nvSpPr>
          <p:cNvPr id="168" name="Google Shape;168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[1] “Chris Houlihan’s Room,” </a:t>
            </a:r>
            <a:r>
              <a:rPr i="1" lang="en" sz="1500"/>
              <a:t>Zelda Dungeon Wiki</a:t>
            </a:r>
            <a:r>
              <a:rPr lang="en" sz="1500"/>
              <a:t>, 2025. </a:t>
            </a:r>
            <a:r>
              <a:rPr lang="en" sz="1500" u="sng">
                <a:solidFill>
                  <a:schemeClr val="hlink"/>
                </a:solidFill>
                <a:hlinkClick r:id="rId3"/>
              </a:rPr>
              <a:t>https://www.zeldadungeon.net/wiki/Chris_Houlihan%27s_Room</a:t>
            </a:r>
            <a:r>
              <a:rPr lang="en" sz="1500">
                <a:solidFill>
                  <a:schemeClr val="dk1"/>
                </a:solidFill>
              </a:rPr>
              <a:t> 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[2] eeggs.com, “Easter Eggs - Eeggs.com,” Eeggs.com, 2026. </a:t>
            </a:r>
            <a:r>
              <a:rPr lang="en" sz="15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https://eeggs.com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‌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‌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‌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‌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/>
              <a:t>‌</a:t>
            </a:r>
            <a:endParaRPr sz="1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Table of </a:t>
            </a: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Contents</a:t>
            </a: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3000"/>
              <a:buFont typeface="Comic Sans MS"/>
              <a:buChar char="-"/>
            </a:pPr>
            <a:r>
              <a:rPr lang="en" sz="3000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is an Easter Egg in Coding?</a:t>
            </a:r>
            <a:endParaRPr sz="3000">
              <a:solidFill>
                <a:srgbClr val="CC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1C232"/>
              </a:buClr>
              <a:buSzPts val="3000"/>
              <a:buFont typeface="Comic Sans MS"/>
              <a:buChar char="-"/>
            </a:pPr>
            <a:r>
              <a:rPr lang="en" sz="3000">
                <a:solidFill>
                  <a:srgbClr val="F1C232"/>
                </a:solidFill>
                <a:latin typeface="Comic Sans MS"/>
                <a:ea typeface="Comic Sans MS"/>
                <a:cs typeface="Comic Sans MS"/>
                <a:sym typeface="Comic Sans MS"/>
              </a:rPr>
              <a:t>Easter Eggs in </a:t>
            </a:r>
            <a:r>
              <a:rPr lang="en" sz="3000">
                <a:solidFill>
                  <a:srgbClr val="F1C232"/>
                </a:solidFill>
              </a:rPr>
              <a:t>Video Games</a:t>
            </a:r>
            <a:endParaRPr sz="3000">
              <a:solidFill>
                <a:srgbClr val="F1C23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3000"/>
              <a:buFont typeface="Comic Sans MS"/>
              <a:buChar char="-"/>
            </a:pPr>
            <a:r>
              <a:rPr lang="en" sz="3000">
                <a:solidFill>
                  <a:srgbClr val="6AA84F"/>
                </a:solidFill>
                <a:latin typeface="Comic Sans MS"/>
                <a:ea typeface="Comic Sans MS"/>
                <a:cs typeface="Comic Sans MS"/>
                <a:sym typeface="Comic Sans MS"/>
              </a:rPr>
              <a:t>Easter Eggs in</a:t>
            </a:r>
            <a:r>
              <a:rPr lang="en" sz="3000">
                <a:solidFill>
                  <a:srgbClr val="6AA84F"/>
                </a:solidFill>
              </a:rPr>
              <a:t> Programming</a:t>
            </a:r>
            <a:endParaRPr sz="3000">
              <a:solidFill>
                <a:srgbClr val="6AA84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000"/>
              <a:buFont typeface="Comic Sans MS"/>
              <a:buChar char="-"/>
            </a:pPr>
            <a:r>
              <a:rPr lang="en" sz="3000">
                <a:solidFill>
                  <a:srgbClr val="3C78D8"/>
                </a:solidFill>
                <a:latin typeface="Comic Sans MS"/>
                <a:ea typeface="Comic Sans MS"/>
                <a:cs typeface="Comic Sans MS"/>
                <a:sym typeface="Comic Sans MS"/>
              </a:rPr>
              <a:t>Easter Eggs in Hardware/Firmware</a:t>
            </a:r>
            <a:endParaRPr sz="3000">
              <a:solidFill>
                <a:srgbClr val="3C78D8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74EA7"/>
              </a:buClr>
              <a:buSzPts val="3000"/>
              <a:buFont typeface="Comic Sans MS"/>
              <a:buChar char="-"/>
            </a:pPr>
            <a:r>
              <a:rPr lang="en" sz="3000">
                <a:solidFill>
                  <a:srgbClr val="674EA7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to Make Your Own Easter Eggs</a:t>
            </a:r>
            <a:endParaRPr sz="3000">
              <a:solidFill>
                <a:srgbClr val="674EA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is an Easter Egg?</a:t>
            </a:r>
            <a:endParaRPr sz="3000">
              <a:solidFill>
                <a:srgbClr val="CC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19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Font typeface="Comic Sans MS"/>
              <a:buChar char="-"/>
            </a:pP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A hidden </a:t>
            </a: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message, image, or feature hidden in software (i.e. Excel, Mariokart), or any electronic medium. </a:t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2792000"/>
            <a:ext cx="5844000" cy="19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Font typeface="Comic Sans MS"/>
              <a:buChar char="-"/>
            </a:pP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Term was coined around 1980 by Steve Wright, then-Director of Software Development @ Atari.</a:t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0" name="Google Shape;70;p15" title="cool_egg.png"/>
          <p:cNvPicPr preferRelativeResize="0"/>
          <p:nvPr/>
        </p:nvPicPr>
        <p:blipFill rotWithShape="1">
          <a:blip r:embed="rId3">
            <a:alphaModFix/>
          </a:blip>
          <a:srcRect b="25542" l="0" r="0" t="18701"/>
          <a:stretch/>
        </p:blipFill>
        <p:spPr>
          <a:xfrm>
            <a:off x="5610225" y="2038300"/>
            <a:ext cx="2893201" cy="2867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CC0000"/>
                </a:solidFill>
              </a:rPr>
              <a:t>What is an Easter Egg? (Cont.)</a:t>
            </a:r>
            <a:endParaRPr sz="3000">
              <a:solidFill>
                <a:srgbClr val="CC0000"/>
              </a:solidFill>
            </a:endParaRPr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122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Not all Easter Eggs are </a:t>
            </a:r>
            <a:r>
              <a:rPr lang="en" sz="2500"/>
              <a:t>harmless</a:t>
            </a:r>
            <a:r>
              <a:rPr lang="en" sz="2500"/>
              <a:t> fun, some may cause </a:t>
            </a:r>
            <a:r>
              <a:rPr lang="en" sz="2500"/>
              <a:t>vulnerabilities</a:t>
            </a:r>
            <a:r>
              <a:rPr lang="en" sz="2500"/>
              <a:t> due to lack of documentation.</a:t>
            </a:r>
            <a:endParaRPr sz="2500"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2278450"/>
            <a:ext cx="8520600" cy="279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Easter Eggs have important cultural impacts influencing:</a:t>
            </a:r>
            <a:endParaRPr sz="2500"/>
          </a:p>
          <a:p>
            <a:pPr indent="-38735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Char char="-"/>
            </a:pPr>
            <a:r>
              <a:rPr lang="en" sz="2500">
                <a:solidFill>
                  <a:srgbClr val="434343"/>
                </a:solidFill>
              </a:rPr>
              <a:t>User Experiences </a:t>
            </a:r>
            <a:endParaRPr sz="2500">
              <a:solidFill>
                <a:srgbClr val="434343"/>
              </a:solidFill>
            </a:endParaRPr>
          </a:p>
          <a:p>
            <a:pPr indent="-38735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Char char="-"/>
            </a:pPr>
            <a:r>
              <a:rPr lang="en" sz="2500">
                <a:solidFill>
                  <a:srgbClr val="434343"/>
                </a:solidFill>
              </a:rPr>
              <a:t>Marketing &amp; Brand Identity</a:t>
            </a:r>
            <a:endParaRPr sz="2500">
              <a:solidFill>
                <a:srgbClr val="434343"/>
              </a:solidFill>
            </a:endParaRPr>
          </a:p>
          <a:p>
            <a:pPr indent="-38735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Char char="-"/>
            </a:pPr>
            <a:r>
              <a:rPr lang="en" sz="2500">
                <a:solidFill>
                  <a:srgbClr val="434343"/>
                </a:solidFill>
              </a:rPr>
              <a:t>Creativity within the Development Community</a:t>
            </a:r>
            <a:endParaRPr sz="2500">
              <a:solidFill>
                <a:srgbClr val="434343"/>
              </a:solidFill>
            </a:endParaRPr>
          </a:p>
          <a:p>
            <a:pPr indent="-38735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Char char="-"/>
            </a:pPr>
            <a:r>
              <a:rPr lang="en" sz="2500">
                <a:solidFill>
                  <a:srgbClr val="434343"/>
                </a:solidFill>
              </a:rPr>
              <a:t>Legacy &amp; Tradition</a:t>
            </a:r>
            <a:endParaRPr sz="25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1C232"/>
                </a:solidFill>
              </a:rPr>
              <a:t>Easter Eggs In Video Games</a:t>
            </a:r>
            <a:endParaRPr sz="3000">
              <a:solidFill>
                <a:srgbClr val="F1C232"/>
              </a:solidFill>
            </a:endParaRPr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115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First *TRUE* Instance of an Easter Egg was actually in the 1973 Video Game “Moonlander”</a:t>
            </a:r>
            <a:endParaRPr sz="2500"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2379300"/>
            <a:ext cx="8520600" cy="115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Since there Conception, TONS of Easter Eggs have been created and </a:t>
            </a:r>
            <a:r>
              <a:rPr lang="en" sz="2500"/>
              <a:t>implemented</a:t>
            </a:r>
            <a:r>
              <a:rPr lang="en" sz="2500"/>
              <a:t> within video games</a:t>
            </a:r>
            <a:endParaRPr sz="2500"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3745950"/>
            <a:ext cx="8520600" cy="115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500"/>
              <a:buChar char="-"/>
            </a:pPr>
            <a:r>
              <a:rPr lang="en" sz="2500">
                <a:solidFill>
                  <a:srgbClr val="CC0000"/>
                </a:solidFill>
              </a:rPr>
              <a:t>CHEAT CODES &amp; ARGs ARE NOT EASTER EGGS!!! </a:t>
            </a:r>
            <a:endParaRPr sz="250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1C232"/>
                </a:solidFill>
              </a:rPr>
              <a:t>Examples of Easter Eggs in Video Games</a:t>
            </a:r>
            <a:endParaRPr sz="3000">
              <a:solidFill>
                <a:srgbClr val="F1C232"/>
              </a:solidFill>
            </a:endParaRPr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8520600" cy="7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“Xyzzy” in </a:t>
            </a:r>
            <a:r>
              <a:rPr i="1" lang="en" sz="2500"/>
              <a:t>Colossal Cave Adventure</a:t>
            </a:r>
            <a:r>
              <a:rPr lang="en" sz="2500"/>
              <a:t> </a:t>
            </a:r>
            <a:r>
              <a:rPr b="1" lang="en" sz="2100"/>
              <a:t>(Remember this)</a:t>
            </a:r>
            <a:endParaRPr i="1" sz="2500"/>
          </a:p>
        </p:txBody>
      </p:sp>
      <p:sp>
        <p:nvSpPr>
          <p:cNvPr id="92" name="Google Shape;92;p18"/>
          <p:cNvSpPr txBox="1"/>
          <p:nvPr/>
        </p:nvSpPr>
        <p:spPr>
          <a:xfrm>
            <a:off x="311700" y="1841850"/>
            <a:ext cx="852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omic Sans MS"/>
              <a:buChar char="-"/>
            </a:pPr>
            <a:r>
              <a:rPr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“Chris Houlihan’s Room” in </a:t>
            </a:r>
            <a:r>
              <a:rPr i="1"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A Link to the Past</a:t>
            </a:r>
            <a:endParaRPr/>
          </a:p>
        </p:txBody>
      </p:sp>
      <p:sp>
        <p:nvSpPr>
          <p:cNvPr id="93" name="Google Shape;93;p18"/>
          <p:cNvSpPr txBox="1"/>
          <p:nvPr/>
        </p:nvSpPr>
        <p:spPr>
          <a:xfrm>
            <a:off x="311700" y="2571750"/>
            <a:ext cx="852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omic Sans MS"/>
              <a:buChar char="-"/>
            </a:pPr>
            <a:r>
              <a:rPr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“Psycho Mantis Reads Your Mind” in Metal Gear Solid</a:t>
            </a:r>
            <a:endParaRPr/>
          </a:p>
        </p:txBody>
      </p:sp>
      <p:sp>
        <p:nvSpPr>
          <p:cNvPr id="94" name="Google Shape;94;p18"/>
          <p:cNvSpPr txBox="1"/>
          <p:nvPr/>
        </p:nvSpPr>
        <p:spPr>
          <a:xfrm>
            <a:off x="311700" y="3301650"/>
            <a:ext cx="852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omic Sans MS"/>
              <a:buChar char="-"/>
            </a:pPr>
            <a:r>
              <a:rPr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Konami Code:</a:t>
            </a:r>
            <a:endParaRPr/>
          </a:p>
        </p:txBody>
      </p:sp>
      <p:sp>
        <p:nvSpPr>
          <p:cNvPr id="95" name="Google Shape;95;p18"/>
          <p:cNvSpPr txBox="1"/>
          <p:nvPr/>
        </p:nvSpPr>
        <p:spPr>
          <a:xfrm>
            <a:off x="311700" y="4031550"/>
            <a:ext cx="852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omic Sans MS"/>
              <a:buChar char="-"/>
            </a:pPr>
            <a:r>
              <a:rPr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Literally any COD Zombies Easter Egg</a:t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3437" y="3376347"/>
            <a:ext cx="4480037" cy="4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6AA84F"/>
                </a:solidFill>
              </a:rPr>
              <a:t>Easter Eggs in Programming</a:t>
            </a:r>
            <a:endParaRPr sz="3000">
              <a:solidFill>
                <a:srgbClr val="6AA84F"/>
              </a:solidFill>
            </a:endParaRPr>
          </a:p>
        </p:txBody>
      </p:sp>
      <p:sp>
        <p:nvSpPr>
          <p:cNvPr id="102" name="Google Shape;102;p19"/>
          <p:cNvSpPr txBox="1"/>
          <p:nvPr>
            <p:ph idx="1" type="body"/>
          </p:nvPr>
        </p:nvSpPr>
        <p:spPr>
          <a:xfrm>
            <a:off x="311700" y="1152475"/>
            <a:ext cx="8520600" cy="156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Computer Software Easter Eggs are secret </a:t>
            </a:r>
            <a:r>
              <a:rPr lang="en" sz="2500"/>
              <a:t>responses</a:t>
            </a:r>
            <a:r>
              <a:rPr lang="en" sz="2500"/>
              <a:t> that occur as a result of an undocumented set of command</a:t>
            </a:r>
            <a:r>
              <a:rPr lang="en" sz="2500"/>
              <a:t>s</a:t>
            </a:r>
            <a:endParaRPr sz="2500"/>
          </a:p>
        </p:txBody>
      </p:sp>
      <p:sp>
        <p:nvSpPr>
          <p:cNvPr id="103" name="Google Shape;103;p19"/>
          <p:cNvSpPr txBox="1"/>
          <p:nvPr>
            <p:ph idx="1" type="body"/>
          </p:nvPr>
        </p:nvSpPr>
        <p:spPr>
          <a:xfrm>
            <a:off x="311700" y="2855325"/>
            <a:ext cx="8520600" cy="21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In the early days of computing (80s-90s), Easter Eggs were widely celebrated and created but after the 2000s large </a:t>
            </a:r>
            <a:r>
              <a:rPr lang="en" sz="2500"/>
              <a:t>corporations like Microsoft</a:t>
            </a:r>
            <a:r>
              <a:rPr lang="en" sz="2500"/>
              <a:t> party pooped and banned them for “Security Reasons”</a:t>
            </a:r>
            <a:endParaRPr sz="2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7"/>
              <a:buFont typeface="Arial"/>
              <a:buNone/>
            </a:pPr>
            <a:r>
              <a:rPr lang="en" sz="3000">
                <a:solidFill>
                  <a:srgbClr val="6AA84F"/>
                </a:solidFill>
              </a:rPr>
              <a:t>Examples of Easter Eggs in Programming</a:t>
            </a:r>
            <a:endParaRPr sz="3000">
              <a:solidFill>
                <a:srgbClr val="6AA84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AA84F"/>
              </a:solidFill>
            </a:endParaRPr>
          </a:p>
        </p:txBody>
      </p:sp>
      <p:sp>
        <p:nvSpPr>
          <p:cNvPr id="109" name="Google Shape;109;p20"/>
          <p:cNvSpPr txBox="1"/>
          <p:nvPr>
            <p:ph idx="1" type="body"/>
          </p:nvPr>
        </p:nvSpPr>
        <p:spPr>
          <a:xfrm>
            <a:off x="311700" y="1152475"/>
            <a:ext cx="8520600" cy="68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“EMACs Doctor” In the EMACs IDE</a:t>
            </a:r>
            <a:endParaRPr sz="2500"/>
          </a:p>
        </p:txBody>
      </p:sp>
      <p:sp>
        <p:nvSpPr>
          <p:cNvPr id="110" name="Google Shape;110;p20"/>
          <p:cNvSpPr txBox="1"/>
          <p:nvPr/>
        </p:nvSpPr>
        <p:spPr>
          <a:xfrm>
            <a:off x="311700" y="1841850"/>
            <a:ext cx="852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omic Sans MS"/>
              <a:buChar char="-"/>
            </a:pPr>
            <a:r>
              <a:rPr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“Sudo make me a sandwich” in Unix CLI</a:t>
            </a:r>
            <a:endParaRPr/>
          </a:p>
        </p:txBody>
      </p:sp>
      <p:sp>
        <p:nvSpPr>
          <p:cNvPr id="111" name="Google Shape;111;p20"/>
          <p:cNvSpPr txBox="1"/>
          <p:nvPr/>
        </p:nvSpPr>
        <p:spPr>
          <a:xfrm>
            <a:off x="311700" y="2571750"/>
            <a:ext cx="852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omic Sans MS"/>
              <a:buChar char="-"/>
            </a:pPr>
            <a:r>
              <a:rPr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“Secret Commands” in the Google Browser</a:t>
            </a:r>
            <a:endParaRPr/>
          </a:p>
        </p:txBody>
      </p:sp>
      <p:sp>
        <p:nvSpPr>
          <p:cNvPr id="112" name="Google Shape;112;p20"/>
          <p:cNvSpPr txBox="1"/>
          <p:nvPr/>
        </p:nvSpPr>
        <p:spPr>
          <a:xfrm>
            <a:off x="311700" y="3301650"/>
            <a:ext cx="852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omic Sans MS"/>
              <a:buChar char="-"/>
            </a:pPr>
            <a:r>
              <a:rPr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Placeholder</a:t>
            </a:r>
            <a:r>
              <a:rPr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Variables: “Plugh”, “XYZZY”, “FOOBAR”</a:t>
            </a:r>
            <a:endParaRPr/>
          </a:p>
        </p:txBody>
      </p:sp>
      <p:sp>
        <p:nvSpPr>
          <p:cNvPr id="113" name="Google Shape;113;p20"/>
          <p:cNvSpPr txBox="1"/>
          <p:nvPr/>
        </p:nvSpPr>
        <p:spPr>
          <a:xfrm>
            <a:off x="311700" y="4031550"/>
            <a:ext cx="852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omic Sans MS"/>
              <a:buChar char="-"/>
            </a:pPr>
            <a:r>
              <a:rPr lang="en" sz="2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“Import this” in Python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000">
                <a:solidFill>
                  <a:srgbClr val="3C78D8"/>
                </a:solidFill>
              </a:rPr>
              <a:t>Easter Eggs in Hardware/Firmware</a:t>
            </a:r>
            <a:endParaRPr sz="3000"/>
          </a:p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311700" y="1152475"/>
            <a:ext cx="8520600" cy="110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Easter Eggs aren’t only reserved for software, plenty of hardware developers join in on the fun too</a:t>
            </a:r>
            <a:endParaRPr sz="2500"/>
          </a:p>
        </p:txBody>
      </p:sp>
      <p:sp>
        <p:nvSpPr>
          <p:cNvPr id="120" name="Google Shape;120;p21"/>
          <p:cNvSpPr txBox="1"/>
          <p:nvPr>
            <p:ph idx="1" type="body"/>
          </p:nvPr>
        </p:nvSpPr>
        <p:spPr>
          <a:xfrm>
            <a:off x="311700" y="2491825"/>
            <a:ext cx="8520600" cy="110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Easter Eggs in Hardware are much more rare, more </a:t>
            </a:r>
            <a:r>
              <a:rPr lang="en" sz="2500"/>
              <a:t>resources have to be allocated.</a:t>
            </a:r>
            <a:endParaRPr sz="2500"/>
          </a:p>
        </p:txBody>
      </p:sp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311700" y="3667475"/>
            <a:ext cx="8520600" cy="14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" sz="2500"/>
              <a:t>Easter Eggs can also be found in Firmware but are just as rare as Hardware eggs due to Memory constraints and trigger </a:t>
            </a:r>
            <a:r>
              <a:rPr lang="en" sz="2500"/>
              <a:t>mechanisms</a:t>
            </a:r>
            <a:r>
              <a:rPr lang="en" sz="2500"/>
              <a:t> </a:t>
            </a:r>
            <a:endParaRPr sz="2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